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5"/>
  </p:notesMasterIdLst>
  <p:sldIdLst>
    <p:sldId id="261" r:id="rId3"/>
    <p:sldId id="15001170" r:id="rId4"/>
    <p:sldId id="15001174" r:id="rId5"/>
    <p:sldId id="15001171" r:id="rId6"/>
    <p:sldId id="15001172" r:id="rId7"/>
    <p:sldId id="301" r:id="rId8"/>
    <p:sldId id="330" r:id="rId9"/>
    <p:sldId id="308" r:id="rId10"/>
    <p:sldId id="15001155" r:id="rId11"/>
    <p:sldId id="314" r:id="rId12"/>
    <p:sldId id="15001168" r:id="rId13"/>
    <p:sldId id="15001173" r:id="rId14"/>
    <p:sldId id="323" r:id="rId15"/>
    <p:sldId id="329" r:id="rId16"/>
    <p:sldId id="324" r:id="rId17"/>
    <p:sldId id="305" r:id="rId18"/>
    <p:sldId id="325" r:id="rId19"/>
    <p:sldId id="15001166" r:id="rId20"/>
    <p:sldId id="321" r:id="rId21"/>
    <p:sldId id="326" r:id="rId22"/>
    <p:sldId id="328" r:id="rId23"/>
    <p:sldId id="15001167" r:id="rId24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95" autoAdjust="0"/>
    <p:restoredTop sz="96404" autoAdjust="0"/>
  </p:normalViewPr>
  <p:slideViewPr>
    <p:cSldViewPr snapToGrid="0">
      <p:cViewPr varScale="1">
        <p:scale>
          <a:sx n="106" d="100"/>
          <a:sy n="106" d="100"/>
        </p:scale>
        <p:origin x="10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2001</c:v>
          </c:tx>
          <c:spPr>
            <a:solidFill>
              <a:schemeClr val="accent2">
                <a:tint val="3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23637</c:v>
              </c:pt>
            </c:numLit>
          </c:val>
          <c:extLst>
            <c:ext xmlns:c16="http://schemas.microsoft.com/office/drawing/2014/chart" uri="{C3380CC4-5D6E-409C-BE32-E72D297353CC}">
              <c16:uniqueId val="{00000000-A27E-4694-A721-7AA9218F9E20}"/>
            </c:ext>
          </c:extLst>
        </c:ser>
        <c:ser>
          <c:idx val="1"/>
          <c:order val="1"/>
          <c:tx>
            <c:v>2002</c:v>
          </c:tx>
          <c:spPr>
            <a:solidFill>
              <a:schemeClr val="accent2">
                <a:tint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36757</c:v>
              </c:pt>
            </c:numLit>
          </c:val>
          <c:extLst>
            <c:ext xmlns:c16="http://schemas.microsoft.com/office/drawing/2014/chart" uri="{C3380CC4-5D6E-409C-BE32-E72D297353CC}">
              <c16:uniqueId val="{00000001-A27E-4694-A721-7AA9218F9E20}"/>
            </c:ext>
          </c:extLst>
        </c:ser>
        <c:ser>
          <c:idx val="2"/>
          <c:order val="2"/>
          <c:tx>
            <c:v>2003</c:v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49675</c:v>
              </c:pt>
            </c:numLit>
          </c:val>
          <c:extLst>
            <c:ext xmlns:c16="http://schemas.microsoft.com/office/drawing/2014/chart" uri="{C3380CC4-5D6E-409C-BE32-E72D297353CC}">
              <c16:uniqueId val="{00000002-A27E-4694-A721-7AA9218F9E20}"/>
            </c:ext>
          </c:extLst>
        </c:ser>
        <c:ser>
          <c:idx val="3"/>
          <c:order val="3"/>
          <c:tx>
            <c:v>2004</c:v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70069</c:v>
              </c:pt>
            </c:numLit>
          </c:val>
          <c:extLst>
            <c:ext xmlns:c16="http://schemas.microsoft.com/office/drawing/2014/chart" uri="{C3380CC4-5D6E-409C-BE32-E72D297353CC}">
              <c16:uniqueId val="{00000003-A27E-4694-A721-7AA9218F9E20}"/>
            </c:ext>
          </c:extLst>
        </c:ser>
        <c:ser>
          <c:idx val="4"/>
          <c:order val="4"/>
          <c:tx>
            <c:v>2005</c:v>
          </c:tx>
          <c:spPr>
            <a:solidFill>
              <a:schemeClr val="accent2">
                <a:tint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92622</c:v>
              </c:pt>
            </c:numLit>
          </c:val>
          <c:extLst>
            <c:ext xmlns:c16="http://schemas.microsoft.com/office/drawing/2014/chart" uri="{C3380CC4-5D6E-409C-BE32-E72D297353CC}">
              <c16:uniqueId val="{00000004-A27E-4694-A721-7AA9218F9E20}"/>
            </c:ext>
          </c:extLst>
        </c:ser>
        <c:ser>
          <c:idx val="5"/>
          <c:order val="5"/>
          <c:tx>
            <c:v>2006</c:v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123897</c:v>
              </c:pt>
            </c:numLit>
          </c:val>
          <c:extLst>
            <c:ext xmlns:c16="http://schemas.microsoft.com/office/drawing/2014/chart" uri="{C3380CC4-5D6E-409C-BE32-E72D297353CC}">
              <c16:uniqueId val="{00000005-A27E-4694-A721-7AA9218F9E20}"/>
            </c:ext>
          </c:extLst>
        </c:ser>
        <c:ser>
          <c:idx val="6"/>
          <c:order val="6"/>
          <c:tx>
            <c:v>2007</c:v>
          </c:tx>
          <c:spPr>
            <a:solidFill>
              <a:schemeClr val="accent2">
                <a:tint val="7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161346</c:v>
              </c:pt>
            </c:numLit>
          </c:val>
          <c:extLst>
            <c:ext xmlns:c16="http://schemas.microsoft.com/office/drawing/2014/chart" uri="{C3380CC4-5D6E-409C-BE32-E72D297353CC}">
              <c16:uniqueId val="{00000006-A27E-4694-A721-7AA9218F9E20}"/>
            </c:ext>
          </c:extLst>
        </c:ser>
        <c:ser>
          <c:idx val="7"/>
          <c:order val="7"/>
          <c:tx>
            <c:v>2008</c:v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147469</c:v>
              </c:pt>
            </c:numLit>
          </c:val>
          <c:extLst>
            <c:ext xmlns:c16="http://schemas.microsoft.com/office/drawing/2014/chart" uri="{C3380CC4-5D6E-409C-BE32-E72D297353CC}">
              <c16:uniqueId val="{00000007-A27E-4694-A721-7AA9218F9E20}"/>
            </c:ext>
          </c:extLst>
        </c:ser>
        <c:ser>
          <c:idx val="8"/>
          <c:order val="8"/>
          <c:tx>
            <c:v>2009</c:v>
          </c:tx>
          <c:spPr>
            <a:solidFill>
              <a:schemeClr val="accent2">
                <a:tint val="8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137279</c:v>
              </c:pt>
            </c:numLit>
          </c:val>
          <c:extLst>
            <c:ext xmlns:c16="http://schemas.microsoft.com/office/drawing/2014/chart" uri="{C3380CC4-5D6E-409C-BE32-E72D297353CC}">
              <c16:uniqueId val="{00000008-A27E-4694-A721-7AA9218F9E20}"/>
            </c:ext>
          </c:extLst>
        </c:ser>
        <c:ser>
          <c:idx val="9"/>
          <c:order val="9"/>
          <c:tx>
            <c:v>2010</c:v>
          </c:tx>
          <c:spPr>
            <a:solidFill>
              <a:schemeClr val="accent2">
                <a:tint val="8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143903</c:v>
              </c:pt>
            </c:numLit>
          </c:val>
          <c:extLst>
            <c:ext xmlns:c16="http://schemas.microsoft.com/office/drawing/2014/chart" uri="{C3380CC4-5D6E-409C-BE32-E72D297353CC}">
              <c16:uniqueId val="{00000009-A27E-4694-A721-7AA9218F9E20}"/>
            </c:ext>
          </c:extLst>
        </c:ser>
        <c:ser>
          <c:idx val="10"/>
          <c:order val="10"/>
          <c:tx>
            <c:v>2011</c:v>
          </c:tx>
          <c:spPr>
            <a:solidFill>
              <a:schemeClr val="accent2">
                <a:tint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154123</c:v>
              </c:pt>
            </c:numLit>
          </c:val>
          <c:extLst>
            <c:ext xmlns:c16="http://schemas.microsoft.com/office/drawing/2014/chart" uri="{C3380CC4-5D6E-409C-BE32-E72D297353CC}">
              <c16:uniqueId val="{0000000A-A27E-4694-A721-7AA9218F9E20}"/>
            </c:ext>
          </c:extLst>
        </c:ser>
        <c:ser>
          <c:idx val="11"/>
          <c:order val="11"/>
          <c:tx>
            <c:v>2012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172770</c:v>
              </c:pt>
            </c:numLit>
          </c:val>
          <c:extLst>
            <c:ext xmlns:c16="http://schemas.microsoft.com/office/drawing/2014/chart" uri="{C3380CC4-5D6E-409C-BE32-E72D297353CC}">
              <c16:uniqueId val="{0000000B-A27E-4694-A721-7AA9218F9E20}"/>
            </c:ext>
          </c:extLst>
        </c:ser>
        <c:ser>
          <c:idx val="12"/>
          <c:order val="12"/>
          <c:tx>
            <c:v>2013</c:v>
          </c:tx>
          <c:spPr>
            <a:solidFill>
              <a:schemeClr val="accent2">
                <a:shade val="9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189124</c:v>
              </c:pt>
            </c:numLit>
          </c:val>
          <c:extLst>
            <c:ext xmlns:c16="http://schemas.microsoft.com/office/drawing/2014/chart" uri="{C3380CC4-5D6E-409C-BE32-E72D297353CC}">
              <c16:uniqueId val="{0000000C-A27E-4694-A721-7AA9218F9E20}"/>
            </c:ext>
          </c:extLst>
        </c:ser>
        <c:ser>
          <c:idx val="13"/>
          <c:order val="13"/>
          <c:tx>
            <c:v>2014</c:v>
          </c:tx>
          <c:spPr>
            <a:solidFill>
              <a:schemeClr val="accent2">
                <a:shade val="8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215531</c:v>
              </c:pt>
            </c:numLit>
          </c:val>
          <c:extLst>
            <c:ext xmlns:c16="http://schemas.microsoft.com/office/drawing/2014/chart" uri="{C3380CC4-5D6E-409C-BE32-E72D297353CC}">
              <c16:uniqueId val="{0000000D-A27E-4694-A721-7AA9218F9E20}"/>
            </c:ext>
          </c:extLst>
        </c:ser>
        <c:ser>
          <c:idx val="14"/>
          <c:order val="14"/>
          <c:tx>
            <c:v>2015</c:v>
          </c:tx>
          <c:spPr>
            <a:solidFill>
              <a:schemeClr val="accent2">
                <a:shade val="8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257531</c:v>
              </c:pt>
            </c:numLit>
          </c:val>
          <c:extLst>
            <c:ext xmlns:c16="http://schemas.microsoft.com/office/drawing/2014/chart" uri="{C3380CC4-5D6E-409C-BE32-E72D297353CC}">
              <c16:uniqueId val="{0000000E-A27E-4694-A721-7AA9218F9E20}"/>
            </c:ext>
          </c:extLst>
        </c:ser>
        <c:ser>
          <c:idx val="15"/>
          <c:order val="15"/>
          <c:tx>
            <c:v>2016</c:v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247364</c:v>
              </c:pt>
            </c:numLit>
          </c:val>
          <c:extLst>
            <c:ext xmlns:c16="http://schemas.microsoft.com/office/drawing/2014/chart" uri="{C3380CC4-5D6E-409C-BE32-E72D297353CC}">
              <c16:uniqueId val="{0000000F-A27E-4694-A721-7AA9218F9E20}"/>
            </c:ext>
          </c:extLst>
        </c:ser>
        <c:ser>
          <c:idx val="16"/>
          <c:order val="16"/>
          <c:tx>
            <c:v>2015</c:v>
          </c:tx>
          <c:spPr>
            <a:solidFill>
              <a:schemeClr val="accent2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257644</c:v>
              </c:pt>
            </c:numLit>
          </c:val>
          <c:extLst>
            <c:ext xmlns:c16="http://schemas.microsoft.com/office/drawing/2014/chart" uri="{C3380CC4-5D6E-409C-BE32-E72D297353CC}">
              <c16:uniqueId val="{00000010-A27E-4694-A721-7AA9218F9E20}"/>
            </c:ext>
          </c:extLst>
        </c:ser>
        <c:ser>
          <c:idx val="17"/>
          <c:order val="17"/>
          <c:tx>
            <c:v>2016</c:v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266863</c:v>
              </c:pt>
            </c:numLit>
          </c:val>
          <c:extLst>
            <c:ext xmlns:c16="http://schemas.microsoft.com/office/drawing/2014/chart" uri="{C3380CC4-5D6E-409C-BE32-E72D297353CC}">
              <c16:uniqueId val="{00000011-A27E-4694-A721-7AA9218F9E20}"/>
            </c:ext>
          </c:extLst>
        </c:ser>
        <c:ser>
          <c:idx val="18"/>
          <c:order val="18"/>
          <c:tx>
            <c:v>2019</c:v>
          </c:tx>
          <c:spPr>
            <a:solidFill>
              <a:schemeClr val="accent2">
                <a:shade val="5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293518</c:v>
              </c:pt>
            </c:numLit>
          </c:val>
          <c:extLst>
            <c:ext xmlns:c16="http://schemas.microsoft.com/office/drawing/2014/chart" uri="{C3380CC4-5D6E-409C-BE32-E72D297353CC}">
              <c16:uniqueId val="{00000012-A27E-4694-A721-7AA9218F9E20}"/>
            </c:ext>
          </c:extLst>
        </c:ser>
        <c:ser>
          <c:idx val="19"/>
          <c:order val="19"/>
          <c:tx>
            <c:v>2020</c:v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307600</c:v>
              </c:pt>
            </c:numLit>
          </c:val>
          <c:extLst>
            <c:ext xmlns:c16="http://schemas.microsoft.com/office/drawing/2014/chart" uri="{C3380CC4-5D6E-409C-BE32-E72D297353CC}">
              <c16:uniqueId val="{00000013-A27E-4694-A721-7AA9218F9E20}"/>
            </c:ext>
          </c:extLst>
        </c:ser>
        <c:ser>
          <c:idx val="20"/>
          <c:order val="20"/>
          <c:tx>
            <c:v>2021</c:v>
          </c:tx>
          <c:spPr>
            <a:solidFill>
              <a:schemeClr val="accent2">
                <a:shade val="4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361269</c:v>
              </c:pt>
            </c:numLit>
          </c:val>
          <c:extLst>
            <c:ext xmlns:c16="http://schemas.microsoft.com/office/drawing/2014/chart" uri="{C3380CC4-5D6E-409C-BE32-E72D297353CC}">
              <c16:uniqueId val="{00000014-A27E-4694-A721-7AA9218F9E20}"/>
            </c:ext>
          </c:extLst>
        </c:ser>
        <c:ser>
          <c:idx val="21"/>
          <c:order val="21"/>
          <c:tx>
            <c:v>2022</c:v>
          </c:tx>
          <c:spPr>
            <a:solidFill>
              <a:schemeClr val="accent2">
                <a:shade val="4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437459</c:v>
              </c:pt>
            </c:numLit>
          </c:val>
          <c:extLst>
            <c:ext xmlns:c16="http://schemas.microsoft.com/office/drawing/2014/chart" uri="{C3380CC4-5D6E-409C-BE32-E72D297353CC}">
              <c16:uniqueId val="{00000015-A27E-4694-A721-7AA9218F9E20}"/>
            </c:ext>
          </c:extLst>
        </c:ser>
        <c:ser>
          <c:idx val="22"/>
          <c:order val="22"/>
          <c:tx>
            <c:v>2023</c:v>
          </c:tx>
          <c:spPr>
            <a:solidFill>
              <a:schemeClr val="accent2">
                <a:shade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Средние цены продажи нового жилья за один кв. метр общей площади квартир с черновой, чистовой отделкой (тенге)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494898</c:v>
              </c:pt>
            </c:numLit>
          </c:val>
          <c:extLst>
            <c:ext xmlns:c16="http://schemas.microsoft.com/office/drawing/2014/chart" uri="{C3380CC4-5D6E-409C-BE32-E72D297353CC}">
              <c16:uniqueId val="{00000016-A27E-4694-A721-7AA9218F9E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6747152"/>
        <c:axId val="1626757552"/>
      </c:barChart>
      <c:catAx>
        <c:axId val="162674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626757552"/>
        <c:crosses val="autoZero"/>
        <c:auto val="1"/>
        <c:lblAlgn val="ctr"/>
        <c:lblOffset val="100"/>
        <c:tickLblSkip val="1"/>
        <c:noMultiLvlLbl val="0"/>
      </c:catAx>
      <c:valAx>
        <c:axId val="162675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62674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72548" cy="499432"/>
          </a:xfrm>
          <a:prstGeom prst="rect">
            <a:avLst/>
          </a:prstGeom>
        </p:spPr>
        <p:txBody>
          <a:bodyPr vert="horz" lIns="91817" tIns="45911" rIns="91817" bIns="459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8" cy="499432"/>
          </a:xfrm>
          <a:prstGeom prst="rect">
            <a:avLst/>
          </a:prstGeom>
        </p:spPr>
        <p:txBody>
          <a:bodyPr vert="horz" lIns="91817" tIns="45911" rIns="91817" bIns="45911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7" tIns="45911" rIns="91817" bIns="459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4" y="4787544"/>
            <a:ext cx="5487041" cy="3915924"/>
          </a:xfrm>
          <a:prstGeom prst="rect">
            <a:avLst/>
          </a:prstGeom>
        </p:spPr>
        <p:txBody>
          <a:bodyPr vert="horz" lIns="91817" tIns="45911" rIns="91817" bIns="459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7845"/>
            <a:ext cx="2972548" cy="499432"/>
          </a:xfrm>
          <a:prstGeom prst="rect">
            <a:avLst/>
          </a:prstGeom>
        </p:spPr>
        <p:txBody>
          <a:bodyPr vert="horz" lIns="91817" tIns="45911" rIns="91817" bIns="459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845"/>
            <a:ext cx="2972548" cy="499432"/>
          </a:xfrm>
          <a:prstGeom prst="rect">
            <a:avLst/>
          </a:prstGeom>
        </p:spPr>
        <p:txBody>
          <a:bodyPr vert="horz" lIns="91817" tIns="45911" rIns="91817" bIns="45911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16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5102">
              <a:defRPr/>
            </a:pPr>
            <a:fld id="{BCE331BD-3BEE-4067-9D16-AE89B49EEE74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25102">
                <a:defRPr/>
              </a:pPr>
              <a:t>12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7322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28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9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89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63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налога </a:t>
            </a:r>
          </a:p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добавленную стоимость 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Астана, ноябрь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Расширены лица, не являющиеся плательщиками НДС и необлагаемый оборот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10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21501" y="1199564"/>
            <a:ext cx="11452965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подлежат регистрации в качестве плательщика НДС: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занимающиеся частной практикой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(частный нотариус, частный судебный исполнитель, адвокат, профессиональный медиатор)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налогоплательщик, применяющий СНР</a:t>
            </a:r>
          </a:p>
          <a:p>
            <a:pPr lvl="0" indent="363538" algn="just" defTabSz="914377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не оборотов дополнен следующими операциями: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имущества на безвозмездной основе ГУ или государственному предприятию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передача имущества, выполнение работ, оказание услуг оператором в сфере официальной помощи развитию или в его адрес на безвозмездной основе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в качестве вклада адвокатской конторе имущества адвокатом-партнером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адвокатской конторы - оказание юридической помощи адвокатом-партнером</a:t>
            </a:r>
          </a:p>
          <a:p>
            <a:pPr lvl="0" indent="363538" algn="just" defTabSz="914377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из не оборотов следующие операции: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автономным кластерным фондом платежей из бюджета для создания СП</a:t>
            </a:r>
          </a:p>
          <a:p>
            <a:pPr marL="800100" lvl="1" indent="-3429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безвозмездное оказание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энергопередающими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организациями услуг по передаче электрической энергии субъектам, использующим возобновляемые источники энергии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Новые условия для освобождения от НДС и новая льгота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11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35253" y="1228047"/>
            <a:ext cx="11405297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условия для освобождения от НДС: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туроператора по въездному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внутреннему туризму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лекарственных средств любых форм, медицинских изделий, а также материалы и комплектующие для их производства –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ГОБМП и ОСМС</a:t>
            </a: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Освобождается от НДС импорт технологического оборудования, комплектующих и запчастей к нему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соглашения о переработке твердых полезных ископаемых при соблюдении установленных условий</a:t>
            </a:r>
          </a:p>
        </p:txBody>
      </p:sp>
    </p:spTree>
    <p:extLst>
      <p:ext uri="{BB962C8B-B14F-4D97-AF65-F5344CB8AC3E}">
        <p14:creationId xmlns:p14="http://schemas.microsoft.com/office/powerpoint/2010/main" val="232459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Сохраненные налоговые льготы (основные)</a:t>
            </a:r>
            <a:endParaRPr kumimoji="0" lang="en-US" sz="2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699" y="1134859"/>
            <a:ext cx="11668602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специальных экономических зон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налогоплательщиков, являющихся участниками международного технологического парка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«Астана Хаб»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Оборот по реализации аффинированного золота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Оборот по реализации товаров собственного производства налогоплательщикам, осуществляющим   на территорию РК, деятельность в рамках контракта на недропользование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Для социальной сферы 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Для сельскохозяйственной отрасли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Для транспортных средств, сельхозтехники, бытовой техники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Финансовые операции (ЦБ, ПФИ, страхование, ГФСС, ипотека,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микрокредиты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инвест.золото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уступка права требования, цифровые активы)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займа </a:t>
            </a:r>
          </a:p>
          <a:p>
            <a:pPr marL="285750" lvl="4" indent="-285750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Финансовый лизинг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20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Постановка на учет плательщика НДС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09236" y="1929497"/>
            <a:ext cx="1750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Условная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/>
              <a:t>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1900" y="1967013"/>
            <a:ext cx="2225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Добровольная</a:t>
            </a:r>
            <a:r>
              <a:rPr lang="ru-RU" b="1" dirty="0"/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53299" y="1908779"/>
            <a:ext cx="222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</a:t>
            </a:r>
            <a:r>
              <a:rPr lang="ru-RU" b="1" dirty="0"/>
              <a:t>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48524" y="2430010"/>
            <a:ext cx="3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Иностранные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компании- интернет площадки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70433" y="2439916"/>
            <a:ext cx="2973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достижения предельного порога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8452" y="2430010"/>
            <a:ext cx="325452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превышении предельного порога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(реализация + приобретение от нерезидента)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550819" y="3516326"/>
            <a:ext cx="109804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добровольной и обязательной постановке на учет проводится биометрическая идентификация, обучение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4871978" y="4140977"/>
            <a:ext cx="64779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</a:t>
            </a:r>
            <a:endParaRPr lang="ru-RU" sz="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Структурное подразделение юридического лица-резидента</a:t>
            </a:r>
            <a:endParaRPr lang="ru-RU" sz="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Лицо, занимающееся частной практикой</a:t>
            </a:r>
            <a:endParaRPr lang="ru-RU" sz="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Налогоплательщик,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применяющий специальный налоговый режим</a:t>
            </a:r>
            <a:endParaRPr lang="ru-RU" sz="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</a:t>
            </a:r>
            <a:endParaRPr lang="ru-RU" sz="1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802" y="4604278"/>
            <a:ext cx="39110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Постановке на учет не подлежат</a:t>
            </a:r>
          </a:p>
        </p:txBody>
      </p: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 rot="10800000">
            <a:off x="4218854" y="4172260"/>
            <a:ext cx="481090" cy="1477329"/>
          </a:xfrm>
          <a:prstGeom prst="rightBrace">
            <a:avLst>
              <a:gd name="adj1" fmla="val 114144"/>
              <a:gd name="adj2" fmla="val 51319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0498" y="5966969"/>
            <a:ext cx="110504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состоянию на 01.10.2024 года 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налогоплательщиков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составило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2,6 млн. 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числе, применяющих 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специальный налоговый режим – 2,5 млн. </a:t>
            </a:r>
            <a:endParaRPr lang="ru-RU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517" y="1280203"/>
            <a:ext cx="7663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Предельный порог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постановки на учет по НДС –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20 000 МРП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7822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Принятие мер при не постановке на учет по НДС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428" y="1117118"/>
            <a:ext cx="1159939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нарушении сроков постановки на учет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направляется уведомление о постановке на регистрационный учет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качестве ИП, ЛЗЧП, плательщика НДС)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 исполняется следующим образом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90600" lvl="1" indent="-261938">
              <a:buFont typeface="Wingdings" panose="05000000000000000000" pitchFamily="2" charset="2"/>
              <a:buChar char="ü"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согласии с нарушением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подает заявление о постановке на учет </a:t>
            </a:r>
          </a:p>
          <a:p>
            <a:pPr marL="990600" lvl="1" indent="-261938" algn="just">
              <a:buFont typeface="Wingdings" panose="05000000000000000000" pitchFamily="2" charset="2"/>
              <a:buChar char="ü"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несогласии с нарушением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пояснение об отсутствии обязательств с приложением подтверждающих документов</a:t>
            </a:r>
            <a:endParaRPr lang="ru-RU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 признается неисполненным, в случае если:</a:t>
            </a:r>
          </a:p>
          <a:p>
            <a:pPr marL="990600" lvl="1" indent="-261938">
              <a:buFont typeface="Wingdings" panose="05000000000000000000" pitchFamily="2" charset="2"/>
              <a:buChar char="ü"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нарушены сроки исполнения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(приостанавливается расходные операции по банковским счетам – для резидентов, ограничивается доступ в РК к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интернет-ресурсам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для иностранной компании)</a:t>
            </a:r>
          </a:p>
          <a:p>
            <a:pPr marL="990600" lvl="1" indent="-261938">
              <a:buFont typeface="Wingdings" panose="05000000000000000000" pitchFamily="2" charset="2"/>
              <a:buChar char="ü"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пояснение содержит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недостаточные доводы, не подтверждено документами или противоречат имеющимся данным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ИС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(проводится документальная налоговая проверка)</a:t>
            </a:r>
          </a:p>
          <a:p>
            <a:pPr marL="271462"/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442913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Справочно:</a:t>
            </a:r>
            <a:r>
              <a:rPr lang="en-US" sz="16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kk-KZ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действующем</a:t>
            </a: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кодексе подробный и единый механизм отсутствует, принимаются другие меры: </a:t>
            </a:r>
          </a:p>
          <a:p>
            <a:pPr marL="1185863" lvl="5" indent="-285750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 постановка на учет по НДС – направляется уведомление об устранении нарушений налогового законодательства, обязательное к исполнению; </a:t>
            </a:r>
          </a:p>
          <a:p>
            <a:pPr marL="1200150" lvl="6" indent="-285750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условная постановка на учет – отсутствует механизм; </a:t>
            </a:r>
          </a:p>
          <a:p>
            <a:pPr marL="1200150" lvl="6" indent="-285750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другим видам </a:t>
            </a:r>
            <a:r>
              <a:rPr lang="ru-RU" sz="16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рег.учета</a:t>
            </a:r>
            <a:r>
              <a:rPr lang="ru-RU" sz="16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 рамках камерального контроля или налоговой проверки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24558" y="382092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856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Снятие с регистрационного учета плательщика НДС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15</a:t>
            </a:fld>
            <a:endParaRPr lang="en-US" sz="10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122" y="1212390"/>
            <a:ext cx="11159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с общеустановленного порядка налогообложения на специальный налоговый режим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 даты начала применения специального налогового режима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122" y="2268684"/>
            <a:ext cx="111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прекращение деятельности или ликвидация плательщика НДС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3276" y="2648824"/>
            <a:ext cx="111021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банкротство ИП, ЮЛ – с даты ликвидации и смерти ФЛ, ИП.</a:t>
            </a:r>
          </a:p>
          <a:p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судом регистрации ИП или ЮЛ недействительной – с даты постановки на учет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реорганизации ЮЛ путем слияния, путем разделения, присоединения – с даты представления ликвидационной налоговой отчетности и передаточного акта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добровольная ликвидация – с даты предоставления заявления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5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Автоматизированный контроль выписки ЭСФ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00968" y="1316083"/>
            <a:ext cx="1139006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при выписке ЭСФ рисковыми НП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(категории НП утверждается МФ РК: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вновь зарегистрированные и прошедшие перерегистрацию плательщики НДС, имеющие минимальное количество работников и т.д.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1 года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начала выписки ЭСФ.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регулярных платежах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6 месяцев –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снимается с контроля</a:t>
            </a:r>
            <a:endParaRPr 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выписка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ЭСФ только при положительном балансе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НДС. При недостаточности баланса, НП имеют право  пополнить деньгами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использованные для выписки ЭСФ деньги поступают в бюджет, не использованные возвращаются. 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ведения расчета создана аналитическая система по администрированию НДС. Баланс пересчитывается при каждом выписанном ЭСФ.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автоматизированного контроля утверждается МФ РК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(100% дочерняя организация МФ РК – АО «ИУЦ»)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69980" y="3525509"/>
            <a:ext cx="11390063" cy="86177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 НДС формируется с учетом расходов с НДС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(НДС по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полученным ЭСФ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уплаченный НДС по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нерезидента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остаткам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товаров при постановке на учет –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выписанным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ЭСФ – НДС по остаткам товаров при снятии с учета)</a:t>
            </a:r>
            <a:endParaRPr lang="ru-RU" sz="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0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Приостановление выписки ЭСФ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17655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39586" y="1149411"/>
            <a:ext cx="588423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2575" lvl="4" algn="ctr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ДРУГИМ ПРИЧИНАМ:</a:t>
            </a:r>
            <a:endParaRPr lang="kk-KZ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endParaRPr lang="ru-RU" sz="12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по месту нахождения;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представление налоговой отчетность в течение шести месяцев;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приостановление деятельности плательщика НДС;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недействительной регистрации/перерегистрации ИП и ЮЛ</a:t>
            </a: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(учредитель) ЮЛ или ИП является: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лицо-иностранец или лицом без гражданства без разрешения на трудовую деятельность или бизнес-визы;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осужденным по статьям 216, 238 или 245 УК РК, в т.ч. объявленным в розыск;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 безвестно отсутствующим, бездействующим ИП, умер или признан умершим, является  недееспособным или ограниченно дееспособным; 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 руководителем (учредителем) другого ЮЛ, признанного бездействующим;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endParaRPr lang="ru-RU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2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Справочно</a:t>
            </a:r>
            <a:r>
              <a:rPr lang="ru-RU" sz="1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действующем кодексе используется механизм 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снятия с учета по НДС.</a:t>
            </a: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941779" y="928452"/>
            <a:ext cx="35999" cy="5294773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28982" y="1118370"/>
            <a:ext cx="5272508" cy="5209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СОПОСТАВИТЕЛЬНОГО КОНТРОЛЯ ЭСФ</a:t>
            </a:r>
            <a:endParaRPr lang="kk-KZ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выявления сомнительных сделок </a:t>
            </a:r>
            <a:r>
              <a:rPr lang="ru-RU" sz="1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направляется уведомления 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подтверждении фактического совершения оборота по реализации товаров, выполнению работ и оказанию услуг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 исполнении уведомления до устранения нарушений приостанавливается выписка ЭСФ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налогоплательщиков, не исполнивших уведомление, размещается на интернет-ресурсе уполномоченного органа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покупателям направляется извещение по сомнительным взаиморасчетам</a:t>
            </a:r>
            <a:endParaRPr lang="en-US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9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2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2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2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Справочно</a:t>
            </a:r>
            <a:r>
              <a:rPr lang="ru-RU" sz="1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kk-KZ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действующем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кодексе данный механизм действует при камеральном контроле (по уведомлениям с высокой степенью риска)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6185" y="6285432"/>
            <a:ext cx="110504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Приостановление выписки ЭСФ отменяется в течение 1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устранении нарушений (причин)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07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Электронный счет-фактура (ЭСФ)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18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94669" y="1135863"/>
            <a:ext cx="11454507" cy="5124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Обязательное отражение в ЭСФ экспедитором и комиссионером суммы вознаграждения отдельной строкой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Обязанность выписки плательщиком НДС ЭСФ по работам, услугам, полученным от нерезидента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выписки счета-фактуры при ЧС или ЧП на бум носителе с последующим вводом его в систему в течение 30 календарных дней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 срок выписки ЭСФ по требованию до 15 календарных дней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Изменение порядка отклонения ЭСФ покупателем по исправленному, дополнительному или отозванному ЭСФ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Требование обязательного отображения отметки в ЭСФ по отнесению НДС в зачет </a:t>
            </a:r>
            <a:endParaRPr lang="ru-RU" i="0" u="none" strike="noStrike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84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Возврат превышения НДС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19</a:t>
            </a:fld>
            <a:endParaRPr lang="en-US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153445" y="928452"/>
            <a:ext cx="11647489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lnSpc>
                <a:spcPct val="150000"/>
              </a:lnSpc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превышения НДС производится:</a:t>
            </a:r>
          </a:p>
          <a:p>
            <a:pPr marL="533400" lvl="4" indent="-3524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нулевой ставке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(экспорт, международные перевозки, реализация в СЭЗ)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общеустановленном порядке  (ОПВ) или в упрощенном порядке (УПВ)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выбору НП:</a:t>
            </a:r>
          </a:p>
          <a:p>
            <a:pPr marL="53340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при постоянной реализации по нулевой ставке –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превышения НДС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340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при не постоянной реализации –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 суммы НДС, отнесенного в зачет по ТРУ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использованным для целей оборота по реализации, облагаемого по нулевой ставке</a:t>
            </a: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Постоянная реализация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 квартала подряд доля нулевой ставки должно быть более 70%</a:t>
            </a:r>
          </a:p>
          <a:p>
            <a:pPr marL="533400" lvl="4" indent="-3524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затратам на геологоразведку 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контракта на недропользование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течение 20-ти налоговых периодов после начала добычи)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ОПВ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33400" lvl="4" indent="-3524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затратам на строительство 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долгосрочному контракту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течение 20-ти налоговых периодов после ввода в эксплуатацию, а по крупным инвестиционным проектам</a:t>
            </a:r>
            <a:r>
              <a:rPr lang="ru-RU" sz="14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течение 55 </a:t>
            </a:r>
            <a:r>
              <a:rPr lang="ru-RU" sz="14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</a:t>
            </a:r>
            <a:r>
              <a:rPr lang="ru-RU" sz="14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период строительства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ОПВ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153445" y="4799196"/>
            <a:ext cx="11647489" cy="1731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Отмена отсрочки 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представлению налоговой отчетности сокращает сроки возврата на месяц 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(срок сейчас начинается со дня истечения отсрочки)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7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несвоевременном возврате</a:t>
            </a:r>
            <a:r>
              <a:rPr lang="ru-RU" sz="17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суммы превышения НДС: </a:t>
            </a:r>
          </a:p>
          <a:p>
            <a:pPr marL="442913" lvl="4" indent="-2619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вине налогового органа – </a:t>
            </a:r>
            <a:r>
              <a:rPr lang="ru-RU" sz="16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начисляются пени </a:t>
            </a:r>
          </a:p>
          <a:p>
            <a:pPr marL="442913" lvl="4" indent="-2619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недостаточности средств в бюджете – </a:t>
            </a:r>
            <a:r>
              <a:rPr lang="ru-RU" sz="16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пени не начисляются</a:t>
            </a:r>
            <a:endParaRPr lang="ru-RU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7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Текущая ситуация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</a:t>
            </a:fld>
            <a:endParaRPr lang="en-US" sz="1050" dirty="0"/>
          </a:p>
        </p:txBody>
      </p:sp>
      <p:sp>
        <p:nvSpPr>
          <p:cNvPr id="3" name="Блок-схема: узел 2">
            <a:extLst>
              <a:ext uri="{FF2B5EF4-FFF2-40B4-BE49-F238E27FC236}">
                <a16:creationId xmlns:a16="http://schemas.microsoft.com/office/drawing/2014/main" id="{C5AA75A9-3A2A-42EA-9BBB-7CAEC8E0C343}"/>
              </a:ext>
            </a:extLst>
          </p:cNvPr>
          <p:cNvSpPr/>
          <p:nvPr/>
        </p:nvSpPr>
        <p:spPr>
          <a:xfrm>
            <a:off x="383178" y="1341120"/>
            <a:ext cx="2090056" cy="2002971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002060"/>
                </a:solidFill>
              </a:rPr>
              <a:t>НДС</a:t>
            </a:r>
            <a:endParaRPr lang="ru-KZ" sz="40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DDED28-95B5-462B-851E-3A5ABA047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949" y="1163425"/>
            <a:ext cx="1173523" cy="10226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1965E8-765A-4BEB-9A50-CB8E9576AF59}"/>
              </a:ext>
            </a:extLst>
          </p:cNvPr>
          <p:cNvSpPr txBox="1"/>
          <p:nvPr/>
        </p:nvSpPr>
        <p:spPr>
          <a:xfrm>
            <a:off x="3779520" y="1262743"/>
            <a:ext cx="810767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НДС, являясь косвенным налогом, представляет собой многоступенчатый налог, распространяющийся на все стадии процесса производства и распределения, включающий в свою базу все виды товаров, работ и услуг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1C73BD-77E3-485E-9414-306B4183B9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8546" y="5017752"/>
            <a:ext cx="799054" cy="8169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5710D16-4078-46A3-A860-11AD41128521}"/>
              </a:ext>
            </a:extLst>
          </p:cNvPr>
          <p:cNvSpPr txBox="1"/>
          <p:nvPr/>
        </p:nvSpPr>
        <p:spPr>
          <a:xfrm>
            <a:off x="3779519" y="2520364"/>
            <a:ext cx="810767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Объектами обложения НДС являются: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облагаемый оборот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облагаемый импорт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5AC74EC-9C1A-45B6-A2DA-6D1144596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4569" y="3777985"/>
            <a:ext cx="823031" cy="8169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9E6DBB-35C6-44D7-97C5-4AA1896799DA}"/>
              </a:ext>
            </a:extLst>
          </p:cNvPr>
          <p:cNvSpPr txBox="1"/>
          <p:nvPr/>
        </p:nvSpPr>
        <p:spPr>
          <a:xfrm>
            <a:off x="3779518" y="3777985"/>
            <a:ext cx="8107679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Концепция обложения конечного потребления реализуется через включение: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НДС на каждом звене цепочки производство-реализация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зачет входного НДС позволяет избежать появления каскадного эффекта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78B3D70-954A-4633-BE12-1F69E28E1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4569" y="2520364"/>
            <a:ext cx="823031" cy="9086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84798D1-D2E2-435B-9EED-5F70A7DE340A}"/>
              </a:ext>
            </a:extLst>
          </p:cNvPr>
          <p:cNvSpPr txBox="1"/>
          <p:nvPr/>
        </p:nvSpPr>
        <p:spPr>
          <a:xfrm>
            <a:off x="3864472" y="5199017"/>
            <a:ext cx="80227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Ставка НДС - 12%: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является одной из самых низких в мире</a:t>
            </a:r>
          </a:p>
        </p:txBody>
      </p:sp>
    </p:spTree>
    <p:extLst>
      <p:ext uri="{BB962C8B-B14F-4D97-AF65-F5344CB8AC3E}">
        <p14:creationId xmlns:p14="http://schemas.microsoft.com/office/powerpoint/2010/main" val="457428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Общеустановленный порядок возврата НДС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20</a:t>
            </a:fld>
            <a:endParaRPr lang="en-US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07681" y="1231782"/>
            <a:ext cx="11458752" cy="336245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ОТЛИЧИЯ ОТ ДРУГИХ ТЕМАТИЧЕСКИХ ПРОВЕРОК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 возврата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рабочих дней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(сокращены сроки возврата НДС с 75 рабочих дней при не постоянной реализации)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дня истечения срока представления отчетности, не важно когда начата проверка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проверки не приостанавливается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проверяется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вопроса: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правильность исчисления </a:t>
            </a: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НДС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подтверждение</a:t>
            </a: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НДС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возврату</a:t>
            </a:r>
          </a:p>
          <a:p>
            <a:pPr marL="285750" lvl="4" indent="2476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строительстве или в геологоразведке проверяется расходы для этих целей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примененяется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управления рисками</a:t>
            </a: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«Пирамида по поставщикам»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в соответствии с </a:t>
            </a:r>
            <a:r>
              <a:rPr lang="kk-KZ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Правилами возврата НДС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4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Упрощенный порядок возврата НДС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21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58798" y="1044882"/>
            <a:ext cx="11593897" cy="528606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применить:</a:t>
            </a:r>
          </a:p>
          <a:p>
            <a:pPr marL="742950" lvl="5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состоящие на налоговом мониторинге при наличии оборотов по реализации, облагаемые по нулевой ставке;</a:t>
            </a:r>
          </a:p>
          <a:p>
            <a:pPr marL="742950" lvl="5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остальные НП - если обороты по нулевой ставке не менее 50 процентов от общего оборота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 право на УПВ имеют крупные предприятия мониторинга, производители и сырья по утвержденным перечням (3 перечня)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НДС подлежит возврату, при одновременном соответствии условиям:</a:t>
            </a:r>
          </a:p>
          <a:p>
            <a:pPr marL="742950" lvl="5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отсутствия неисполненного уведомления (на сегодня – при своевременном представлении налоговой отчетности);</a:t>
            </a:r>
          </a:p>
          <a:p>
            <a:pPr marL="742950" lvl="5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наличия НДС, подтвержденного к возврату по результатам проверки в течение года.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 возврата – 15 рабочих дней с даты требования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сегодня с даты истечения срока представления налоговой отчетности с учетом отсрочки).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система управления рисками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ограничений по сумме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сегодня для крупных НП не более 70%, для производителей не более 50%, для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сырьевиков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более 80%)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7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Дата совершения оборота по экспорту и дополнительный </a:t>
            </a:r>
          </a:p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зачет по НДС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22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27452" y="1287757"/>
            <a:ext cx="11525241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Признание оборота по экспорту по дате регистрации декларации на товары (сейчас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дате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фактического пересечения таможенной границы товара)</a:t>
            </a: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Исключена льгота по применению дополнительного зачета по НДС для вновь созданных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юл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в течение 2 лет с момента гос. регистрации – по деятельности в обрабатывающей промышленности</a:t>
            </a:r>
          </a:p>
          <a:p>
            <a:pPr marL="806450" lvl="4" indent="-3635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09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Исключенные налоговые льготы 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3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40082" y="1037094"/>
            <a:ext cx="11711835" cy="551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реализации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из перечня освобожденных оборотов следующие операции: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здания, сооружения государственной исламской специальной финансовой компанией государству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по обеспечению информационного и технологического взаимодействия между участниками расчетов с применением платежных карточками и е-денег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лекарственных средств в ветеринарии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в форме медицинской помощи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в сфере санитарно-эпидемиологического благополучия населения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в области ветеринарии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товаров, работ, услуг ФПК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услуг СК «Фармация»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работ и оказание услуг кинематографической организацией для инвестора при производстве фильмов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или аренда жилого здания (квартиры)</a:t>
            </a:r>
          </a:p>
        </p:txBody>
      </p:sp>
    </p:spTree>
    <p:extLst>
      <p:ext uri="{BB962C8B-B14F-4D97-AF65-F5344CB8AC3E}">
        <p14:creationId xmlns:p14="http://schemas.microsoft.com/office/powerpoint/2010/main" val="381187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Исключенные налоговые льготы 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4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26093" y="1068556"/>
            <a:ext cx="11311003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импорту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из перечня освобожденного импорта ввоз: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лекарственных средств любых форм, медицинских изделий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материалов, оборудования и комплектующих для производства лекарственных средств любых форм, медицинских изделий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лекарственных средств в ветеринарии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товаров, по которым изменен срок уплаты при реализации на экспорт в ЕАЭС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сахара-сырца тростникового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химических веществ (сырья) для производства пестицидов</a:t>
            </a: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приобретению работ, услуг от нерезидента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является оборотом для автономных организаций образования приобретение работ, услуг от нерезидента</a:t>
            </a:r>
          </a:p>
        </p:txBody>
      </p:sp>
    </p:spTree>
    <p:extLst>
      <p:ext uri="{BB962C8B-B14F-4D97-AF65-F5344CB8AC3E}">
        <p14:creationId xmlns:p14="http://schemas.microsoft.com/office/powerpoint/2010/main" val="78127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Исключенные налоговые льготы 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5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69375" y="1266579"/>
            <a:ext cx="107473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финансовым операциям 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Исключены из перечня освобожденных оборотов следующие операции: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и иные аналогичные операции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операции исламского банка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по межбанковскому клирингу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операции с платежными карточками, электронными деньгами, чеками, векселями, депозитными сертификатами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ЕНПФ и добровольных накопительных пенсионных фондов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 ФСМС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операции инвестиционных фондов МФЦА</a:t>
            </a:r>
          </a:p>
        </p:txBody>
      </p:sp>
    </p:spTree>
    <p:extLst>
      <p:ext uri="{BB962C8B-B14F-4D97-AF65-F5344CB8AC3E}">
        <p14:creationId xmlns:p14="http://schemas.microsoft.com/office/powerpoint/2010/main" val="155519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Необлагаемый оборот</a:t>
            </a:r>
          </a:p>
          <a:p>
            <a:pPr marL="177800"/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Переклассификация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 с не признания оборотом на освобожденный оборот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01041" y="1119528"/>
            <a:ext cx="11235847" cy="433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Необлагаемым оборотом по НДС являются: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обороты по деятельности, облагаемые налогом на игорный бизнес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обороты по реализации товаров, работ, услуг, по которым применяется СНР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обороты по лотерейной деятельности</a:t>
            </a: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Освобождается от НДС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(ранее не признавался оборотом):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эксплуатация концессионером объекта концессии, находящегося в гос. собственности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концессионером объектом концессии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оператором РОП платы за организацию сбора, транспортировки, подготовки к повторному использованию, переработки, обезвреживания и (или) утилизации отходов</a:t>
            </a:r>
          </a:p>
          <a:p>
            <a:pPr marL="800100" lvl="5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финансирования РОП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Отмена льготы по НДС на реализацию жилья</a:t>
            </a:r>
          </a:p>
          <a:p>
            <a:pPr marL="177800"/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7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74469" y="1081089"/>
            <a:ext cx="11727876" cy="568617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2001 года реализация жилого здания (части здания) освобождается от НДС. 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данной нормы было обусловлено необходимостью удешевить цены на жилье для граждан.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данным БНС с 2001 года средние цены продажи нового жилья за один кв метр общей площади квартир с черновой, чистовой отделкой в РК увеличились более чем в 21 раз.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образом, данная льгота не достигла своей цели и является неэффективной.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2022 год сумма льготы составляет порядка 130 млрд. тенге.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5A755C4-31B2-47FF-ABA7-40D823D86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770413"/>
              </p:ext>
            </p:extLst>
          </p:nvPr>
        </p:nvGraphicFramePr>
        <p:xfrm>
          <a:off x="600890" y="2978331"/>
          <a:ext cx="10981509" cy="279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7CCE8C-F8DE-4366-B74A-551FE4966E13}"/>
              </a:ext>
            </a:extLst>
          </p:cNvPr>
          <p:cNvSpPr/>
          <p:nvPr/>
        </p:nvSpPr>
        <p:spPr>
          <a:xfrm>
            <a:off x="1419496" y="5651864"/>
            <a:ext cx="452847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2001г.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AD5C46E-2AA6-4191-B834-C3E9EDA0D8BF}"/>
              </a:ext>
            </a:extLst>
          </p:cNvPr>
          <p:cNvSpPr/>
          <p:nvPr/>
        </p:nvSpPr>
        <p:spPr>
          <a:xfrm>
            <a:off x="1802674" y="5651864"/>
            <a:ext cx="600893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2002г.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2FD63-AD19-4899-BEF5-8792CE0880A8}"/>
              </a:ext>
            </a:extLst>
          </p:cNvPr>
          <p:cNvSpPr/>
          <p:nvPr/>
        </p:nvSpPr>
        <p:spPr>
          <a:xfrm flipH="1">
            <a:off x="2255518" y="5651864"/>
            <a:ext cx="501233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2003г.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D6FB72-1721-4BB1-893F-E4055DAF1C05}"/>
              </a:ext>
            </a:extLst>
          </p:cNvPr>
          <p:cNvSpPr/>
          <p:nvPr/>
        </p:nvSpPr>
        <p:spPr>
          <a:xfrm>
            <a:off x="2690948" y="5673638"/>
            <a:ext cx="475110" cy="222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2004г.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4240487-CEA3-4D17-AD21-7C540D42CDCF}"/>
              </a:ext>
            </a:extLst>
          </p:cNvPr>
          <p:cNvSpPr/>
          <p:nvPr/>
        </p:nvSpPr>
        <p:spPr>
          <a:xfrm>
            <a:off x="3143793" y="5651864"/>
            <a:ext cx="475111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2005г.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4C80DC-DDAD-4210-A90A-1BF2E325A9FA}"/>
              </a:ext>
            </a:extLst>
          </p:cNvPr>
          <p:cNvSpPr/>
          <p:nvPr/>
        </p:nvSpPr>
        <p:spPr>
          <a:xfrm>
            <a:off x="3579221" y="5651864"/>
            <a:ext cx="492528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2006г.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D3428E-C9C4-4B7C-A2F0-D678D8196003}"/>
              </a:ext>
            </a:extLst>
          </p:cNvPr>
          <p:cNvSpPr/>
          <p:nvPr/>
        </p:nvSpPr>
        <p:spPr>
          <a:xfrm>
            <a:off x="3983678" y="5673638"/>
            <a:ext cx="475111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2007г.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04D20F-E506-4860-8E8C-FDEAA0B822C1}"/>
              </a:ext>
            </a:extLst>
          </p:cNvPr>
          <p:cNvSpPr/>
          <p:nvPr/>
        </p:nvSpPr>
        <p:spPr>
          <a:xfrm>
            <a:off x="4348454" y="5651864"/>
            <a:ext cx="475110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2008г.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5950940-21F6-4041-BF29-FFCBC8FBDA86}"/>
              </a:ext>
            </a:extLst>
          </p:cNvPr>
          <p:cNvSpPr/>
          <p:nvPr/>
        </p:nvSpPr>
        <p:spPr>
          <a:xfrm>
            <a:off x="4801299" y="5651864"/>
            <a:ext cx="452847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2009г.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D0D8786-FE6D-4CE9-8231-DBA8F3FF637A}"/>
              </a:ext>
            </a:extLst>
          </p:cNvPr>
          <p:cNvSpPr/>
          <p:nvPr/>
        </p:nvSpPr>
        <p:spPr>
          <a:xfrm>
            <a:off x="5231880" y="5651864"/>
            <a:ext cx="475111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2010г.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2D84AB4-C0EA-4504-9784-F8A4765AC49C}"/>
              </a:ext>
            </a:extLst>
          </p:cNvPr>
          <p:cNvSpPr/>
          <p:nvPr/>
        </p:nvSpPr>
        <p:spPr>
          <a:xfrm>
            <a:off x="5620889" y="5630092"/>
            <a:ext cx="475111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2011г.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8115669-2BF7-488E-9717-FA5A3E52210E}"/>
              </a:ext>
            </a:extLst>
          </p:cNvPr>
          <p:cNvSpPr/>
          <p:nvPr/>
        </p:nvSpPr>
        <p:spPr>
          <a:xfrm>
            <a:off x="6051472" y="5673638"/>
            <a:ext cx="538946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2012г.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54FCC24-5232-4102-BCF0-4C82636559D4}"/>
              </a:ext>
            </a:extLst>
          </p:cNvPr>
          <p:cNvSpPr/>
          <p:nvPr/>
        </p:nvSpPr>
        <p:spPr>
          <a:xfrm>
            <a:off x="6504316" y="5651864"/>
            <a:ext cx="452847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2013г.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CE979F9-C90C-4D42-8501-794916221E71}"/>
              </a:ext>
            </a:extLst>
          </p:cNvPr>
          <p:cNvSpPr/>
          <p:nvPr/>
        </p:nvSpPr>
        <p:spPr>
          <a:xfrm>
            <a:off x="6934898" y="5651864"/>
            <a:ext cx="452847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2014г.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91FA9D1-FDC0-4EFA-A0BA-4CF65B6EF97A}"/>
              </a:ext>
            </a:extLst>
          </p:cNvPr>
          <p:cNvSpPr/>
          <p:nvPr/>
        </p:nvSpPr>
        <p:spPr>
          <a:xfrm>
            <a:off x="7322927" y="5630092"/>
            <a:ext cx="452847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2015г.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60AFCFDF-59A7-4955-B6D8-8B20534A37F6}"/>
              </a:ext>
            </a:extLst>
          </p:cNvPr>
          <p:cNvSpPr/>
          <p:nvPr/>
        </p:nvSpPr>
        <p:spPr>
          <a:xfrm>
            <a:off x="7753509" y="5630092"/>
            <a:ext cx="453826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2016г.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E841E39-9888-4FF5-9680-082847341EFF}"/>
              </a:ext>
            </a:extLst>
          </p:cNvPr>
          <p:cNvSpPr/>
          <p:nvPr/>
        </p:nvSpPr>
        <p:spPr>
          <a:xfrm>
            <a:off x="8118283" y="5630092"/>
            <a:ext cx="519634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2017г.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42A94BA-E9E7-4253-8F0C-A477DE3ABC60}"/>
              </a:ext>
            </a:extLst>
          </p:cNvPr>
          <p:cNvSpPr/>
          <p:nvPr/>
        </p:nvSpPr>
        <p:spPr>
          <a:xfrm>
            <a:off x="8614672" y="5630092"/>
            <a:ext cx="476091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2018г.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EE03B34-80D0-4EB7-88FF-8775B0A8AB1C}"/>
              </a:ext>
            </a:extLst>
          </p:cNvPr>
          <p:cNvSpPr/>
          <p:nvPr/>
        </p:nvSpPr>
        <p:spPr>
          <a:xfrm>
            <a:off x="9014277" y="5651864"/>
            <a:ext cx="483824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2019г.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3B7BE3E-AABA-4550-AB47-7ADB0B9740AF}"/>
              </a:ext>
            </a:extLst>
          </p:cNvPr>
          <p:cNvSpPr/>
          <p:nvPr/>
        </p:nvSpPr>
        <p:spPr>
          <a:xfrm>
            <a:off x="9390716" y="5630092"/>
            <a:ext cx="538945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2020г.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BD682E3B-4166-4329-856B-D64FA04F5B3C}"/>
              </a:ext>
            </a:extLst>
          </p:cNvPr>
          <p:cNvSpPr/>
          <p:nvPr/>
        </p:nvSpPr>
        <p:spPr>
          <a:xfrm>
            <a:off x="9850380" y="5630092"/>
            <a:ext cx="538946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2021г.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B847965-F291-4EAC-9AFF-A5567794E10F}"/>
              </a:ext>
            </a:extLst>
          </p:cNvPr>
          <p:cNvSpPr/>
          <p:nvPr/>
        </p:nvSpPr>
        <p:spPr>
          <a:xfrm>
            <a:off x="10281939" y="5630092"/>
            <a:ext cx="459665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2022г.</a:t>
            </a:r>
            <a:endParaRPr lang="ru-KZ" sz="8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967B065-CDD7-412C-B258-21AF9260E5D4}"/>
              </a:ext>
            </a:extLst>
          </p:cNvPr>
          <p:cNvSpPr/>
          <p:nvPr/>
        </p:nvSpPr>
        <p:spPr>
          <a:xfrm>
            <a:off x="10667624" y="5630092"/>
            <a:ext cx="538947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2023г.</a:t>
            </a:r>
            <a:endParaRPr lang="ru-KZ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0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Переходные положения в связи с исключением льготы по жилью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8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88099" y="1213083"/>
            <a:ext cx="4321479" cy="3716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 освобождается от НДС </a:t>
            </a: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lvl="4" indent="-2762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жилого здания или жилого помещения (квартиры)</a:t>
            </a:r>
          </a:p>
          <a:p>
            <a:pPr marL="363538" indent="-276225" fontAlgn="t"/>
            <a:r>
              <a:rPr lang="ru-RU" b="1" dirty="0">
                <a:solidFill>
                  <a:srgbClr val="FFFFFF"/>
                </a:solidFill>
                <a:latin typeface="Calibri" panose="020F0502020204030204" pitchFamily="34" charset="0"/>
              </a:rPr>
              <a:t>Реализация жилого здания или жилого помещения (квартиры)</a:t>
            </a:r>
            <a:endParaRPr lang="ru-RU" dirty="0">
              <a:latin typeface="Arial" panose="020B0604020202020204" pitchFamily="34" charset="0"/>
            </a:endParaRPr>
          </a:p>
          <a:p>
            <a:pPr marL="363538" indent="-276225" fontAlgn="t">
              <a:buFont typeface="Wingdings" panose="05000000000000000000" pitchFamily="2" charset="2"/>
              <a:buChar char="ü"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Аренда жилого здания или жилого помещения (квартиры)</a:t>
            </a:r>
          </a:p>
          <a:p>
            <a:pPr marL="806450" lvl="4" indent="-363538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98FB048C-595F-4963-8569-089CA78518C4}"/>
              </a:ext>
            </a:extLst>
          </p:cNvPr>
          <p:cNvCxnSpPr>
            <a:cxnSpLocks/>
          </p:cNvCxnSpPr>
          <p:nvPr/>
        </p:nvCxnSpPr>
        <p:spPr>
          <a:xfrm flipV="1">
            <a:off x="4693298" y="10818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24E27D0-34AA-46F4-B5A9-B9DD90266212}"/>
              </a:ext>
            </a:extLst>
          </p:cNvPr>
          <p:cNvSpPr/>
          <p:nvPr/>
        </p:nvSpPr>
        <p:spPr>
          <a:xfrm>
            <a:off x="4780001" y="1210186"/>
            <a:ext cx="7119725" cy="4103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95350">
              <a:spcAft>
                <a:spcPts val="800"/>
              </a:spcAft>
              <a:buClr>
                <a:srgbClr val="0070CE"/>
              </a:buClr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Переходные положения </a:t>
            </a:r>
          </a:p>
          <a:p>
            <a:pPr marL="285750" indent="-28575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Освобождению от НДС подлежит:</a:t>
            </a:r>
          </a:p>
          <a:p>
            <a:pPr marL="742950" lvl="1" indent="-28575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реализация жилого здания (части жилого здания), строительство которого начато и (или) приемка в эксплуатацию которого осуществлена до 1 января 2026 года</a:t>
            </a:r>
          </a:p>
          <a:p>
            <a:pPr marL="742950" lvl="1" indent="-28575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передача в аренду жилого здания или жилого помещения (квартиры) по договору долгосрочной аренды жилища с правом выкупа, заключенному до 1 января 2026 года</a:t>
            </a:r>
          </a:p>
          <a:p>
            <a:pPr marL="285750" indent="-28575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При реализации жилого здания (квартиры),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приобретенного без НДС размер оборота определяется, как положительная разница между стоимостью реализации и балансовой стоимостью жилого здания (квартиры)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77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Отмена льготы по НДС на реализацию лекарственных средств любых форм, медицинских изделий</a:t>
            </a:r>
          </a:p>
          <a:p>
            <a:pPr marL="177800"/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9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87383" y="1081088"/>
            <a:ext cx="11814962" cy="748589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налогов не влияет на цену реализуемых услуг, лекарственных средств и медицинских изделий (на пример в период пандемии).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информации ВАП при проверке по обеспечению населения лекарствами и медицинских изделиями, выявленные отсутствие комплексного подхода к развитию фармацевтической отрасли, проблемы с использованием казахстанского сырья и качеством ввозимых компонентов, недостаточное госрегулирование цен на лекарства, высокие наценки, позволяющие увеличивать стоимость препаратов до 172%.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ВАП отметил, что по ценообразованию методика формирования предельных цен позволяет повышать цены на сотни процентов, отсутствует анализа цен в сопоставимых странах, наценки доходят до 2000%, закуп лекарств и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медизделий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осуществлялся по ценам выше рыночных на 40-365%.</a:t>
            </a:r>
          </a:p>
          <a:p>
            <a:pPr indent="450215" algn="r">
              <a:lnSpc>
                <a:spcPct val="107000"/>
              </a:lnSpc>
              <a:spcAft>
                <a:spcPts val="800"/>
              </a:spcAft>
            </a:pPr>
            <a:r>
              <a:rPr lang="ru-RU" sz="8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Исследование Strategy&amp;: «</a:t>
            </a:r>
            <a:r>
              <a:rPr lang="ru-RU" sz="8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изменения цен в Республике Казахстан</a:t>
            </a:r>
            <a:r>
              <a:rPr lang="ru-RU" sz="8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r>
              <a:rPr lang="ru-RU" sz="8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6М2023 года</a:t>
            </a:r>
            <a:endParaRPr lang="ru-KZ" sz="8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EE1CAD9-A225-4E46-A843-7BD3492CA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40182"/>
              </p:ext>
            </p:extLst>
          </p:nvPr>
        </p:nvGraphicFramePr>
        <p:xfrm>
          <a:off x="653143" y="4275910"/>
          <a:ext cx="11251472" cy="2509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868">
                  <a:extLst>
                    <a:ext uri="{9D8B030D-6E8A-4147-A177-3AD203B41FA5}">
                      <a16:colId xmlns:a16="http://schemas.microsoft.com/office/drawing/2014/main" val="1931783613"/>
                    </a:ext>
                  </a:extLst>
                </a:gridCol>
                <a:gridCol w="2812868">
                  <a:extLst>
                    <a:ext uri="{9D8B030D-6E8A-4147-A177-3AD203B41FA5}">
                      <a16:colId xmlns:a16="http://schemas.microsoft.com/office/drawing/2014/main" val="147330211"/>
                    </a:ext>
                  </a:extLst>
                </a:gridCol>
                <a:gridCol w="2812868">
                  <a:extLst>
                    <a:ext uri="{9D8B030D-6E8A-4147-A177-3AD203B41FA5}">
                      <a16:colId xmlns:a16="http://schemas.microsoft.com/office/drawing/2014/main" val="1632349853"/>
                    </a:ext>
                  </a:extLst>
                </a:gridCol>
                <a:gridCol w="2812868">
                  <a:extLst>
                    <a:ext uri="{9D8B030D-6E8A-4147-A177-3AD203B41FA5}">
                      <a16:colId xmlns:a16="http://schemas.microsoft.com/office/drawing/2014/main" val="2721291145"/>
                    </a:ext>
                  </a:extLst>
                </a:gridCol>
              </a:tblGrid>
              <a:tr h="34154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Топ-5 препаратов с наибольшим увеличение цены за 6 месяцев 2023 года</a:t>
                      </a:r>
                      <a:endParaRPr lang="ru-K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855"/>
                  </a:ext>
                </a:extLst>
              </a:tr>
              <a:tr h="326766">
                <a:tc>
                  <a:txBody>
                    <a:bodyPr/>
                    <a:lstStyle/>
                    <a:p>
                      <a:r>
                        <a:rPr lang="ru-RU" sz="1400" b="1" dirty="0"/>
                        <a:t>Препарат</a:t>
                      </a:r>
                      <a:endParaRPr lang="ru-KZ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Цена в январе, тенге</a:t>
                      </a:r>
                      <a:endParaRPr lang="ru-KZ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Цена в июне, тенге</a:t>
                      </a:r>
                      <a:endParaRPr lang="ru-KZ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Изменение, %</a:t>
                      </a:r>
                      <a:endParaRPr lang="ru-KZ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76941"/>
                  </a:ext>
                </a:extLst>
              </a:tr>
              <a:tr h="326766">
                <a:tc>
                  <a:txBody>
                    <a:bodyPr/>
                    <a:lstStyle/>
                    <a:p>
                      <a:r>
                        <a:rPr lang="ru-RU" sz="1400" dirty="0"/>
                        <a:t>Протаргол капли 1%, 10 мл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369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588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59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1460"/>
                  </a:ext>
                </a:extLst>
              </a:tr>
              <a:tr h="326766">
                <a:tc>
                  <a:txBody>
                    <a:bodyPr/>
                    <a:lstStyle/>
                    <a:p>
                      <a:r>
                        <a:rPr lang="ru-RU" sz="1400" dirty="0" err="1"/>
                        <a:t>Тизин</a:t>
                      </a:r>
                      <a:r>
                        <a:rPr lang="ru-RU" sz="1400" dirty="0"/>
                        <a:t> спрей 0,1%, 10 мл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1257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1949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55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283050"/>
                  </a:ext>
                </a:extLst>
              </a:tr>
              <a:tr h="395739">
                <a:tc>
                  <a:txBody>
                    <a:bodyPr/>
                    <a:lstStyle/>
                    <a:p>
                      <a:r>
                        <a:rPr lang="ru-RU" sz="1400" dirty="0"/>
                        <a:t>Ибупрофен таблетки 200 мг, 10 </a:t>
                      </a:r>
                      <a:r>
                        <a:rPr lang="ru-RU" sz="1400" dirty="0" err="1"/>
                        <a:t>шт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67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103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55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58896"/>
                  </a:ext>
                </a:extLst>
              </a:tr>
              <a:tr h="395739">
                <a:tc>
                  <a:txBody>
                    <a:bodyPr/>
                    <a:lstStyle/>
                    <a:p>
                      <a:r>
                        <a:rPr lang="ru-RU" sz="1400" dirty="0" err="1"/>
                        <a:t>Цеф</a:t>
                      </a:r>
                      <a:r>
                        <a:rPr lang="ru-RU" sz="1400" dirty="0"/>
                        <a:t> 3 порошок 1000 мг, 1 </a:t>
                      </a:r>
                      <a:r>
                        <a:rPr lang="ru-RU" sz="1400" dirty="0" err="1"/>
                        <a:t>шт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950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1449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53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2599"/>
                  </a:ext>
                </a:extLst>
              </a:tr>
              <a:tr h="395739">
                <a:tc>
                  <a:txBody>
                    <a:bodyPr/>
                    <a:lstStyle/>
                    <a:p>
                      <a:r>
                        <a:rPr lang="ru-RU" sz="1400" dirty="0"/>
                        <a:t>Цитовир-3 сироп 0,15 мг, 50 мл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3879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5866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51</a:t>
                      </a:r>
                      <a:endParaRPr lang="ru-KZ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22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846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3794</TotalTime>
  <Words>2500</Words>
  <Application>Microsoft Office PowerPoint</Application>
  <PresentationFormat>Широкоэкранный</PresentationFormat>
  <Paragraphs>337</Paragraphs>
  <Slides>22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Аселгул Таванова</cp:lastModifiedBy>
  <cp:revision>320</cp:revision>
  <cp:lastPrinted>2024-11-07T11:59:45Z</cp:lastPrinted>
  <dcterms:created xsi:type="dcterms:W3CDTF">2024-10-07T12:30:20Z</dcterms:created>
  <dcterms:modified xsi:type="dcterms:W3CDTF">2024-11-08T09:59:11Z</dcterms:modified>
</cp:coreProperties>
</file>